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3" r:id="rId1"/>
  </p:sldMasterIdLst>
  <p:notesMasterIdLst>
    <p:notesMasterId r:id="rId7"/>
  </p:notesMasterIdLst>
  <p:sldIdLst>
    <p:sldId id="278" r:id="rId2"/>
    <p:sldId id="287" r:id="rId3"/>
    <p:sldId id="289" r:id="rId4"/>
    <p:sldId id="293" r:id="rId5"/>
    <p:sldId id="29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66"/>
    <a:srgbClr val="183368"/>
    <a:srgbClr val="EAC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84" autoAdjust="0"/>
  </p:normalViewPr>
  <p:slideViewPr>
    <p:cSldViewPr snapToGrid="0">
      <p:cViewPr>
        <p:scale>
          <a:sx n="71" d="100"/>
          <a:sy n="71" d="100"/>
        </p:scale>
        <p:origin x="-672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BB452-747C-4FAD-BE6D-A5208B82E3A1}" type="datetimeFigureOut">
              <a:rPr lang="en-US" smtClean="0"/>
              <a:t>2/28/2018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4204E-8F5A-4329-A8B4-B007BA3DA73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229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https://www.topechelon.com/blog/contract-staffing-training/the-6-best-times-to-suggest-contract-staffing-to-clients/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4204E-8F5A-4329-A8B4-B007BA3DA733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787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retail s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01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 Diagonal Corner Rectangle 3"/>
          <p:cNvSpPr/>
          <p:nvPr/>
        </p:nvSpPr>
        <p:spPr>
          <a:xfrm>
            <a:off x="214218" y="535412"/>
            <a:ext cx="4088840" cy="661376"/>
          </a:xfrm>
          <a:prstGeom prst="round2DiagRect">
            <a:avLst/>
          </a:prstGeom>
          <a:solidFill>
            <a:srgbClr val="FF0066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000" b="1" dirty="0">
                <a:solidFill>
                  <a:schemeClr val="bg1"/>
                </a:solidFill>
                <a:latin typeface="Rockwell" pitchFamily="18" charset="0"/>
                <a:cs typeface="Times New Roman" pitchFamily="18" charset="0"/>
              </a:rPr>
              <a:t>Frontline Retail Selling Skills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7113" y="1163200"/>
            <a:ext cx="2714618" cy="544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70000"/>
              </a:lnSpc>
            </a:pPr>
            <a:r>
              <a:rPr lang="en-US" sz="2000" b="1" i="1" dirty="0" smtClean="0">
                <a:latin typeface="Rockwell" pitchFamily="18" charset="0"/>
                <a:cs typeface="Times New Roman" pitchFamily="18" charset="0"/>
              </a:rPr>
              <a:t>Program Outline</a:t>
            </a:r>
            <a:endParaRPr lang="en-US" sz="2000" b="1" i="1" dirty="0">
              <a:latin typeface="Rockwell" pitchFamily="18" charset="0"/>
              <a:cs typeface="Times New Roman" pitchFamily="18" charset="0"/>
            </a:endParaRPr>
          </a:p>
        </p:txBody>
      </p:sp>
      <p:pic>
        <p:nvPicPr>
          <p:cNvPr id="9" name="Picture 8" descr="C:\Users\Rajesh\AppData\Local\Microsoft\Windows\INetCache\Content.Outlook\77VIAXK6\rMines_6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728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8589" y="1371414"/>
            <a:ext cx="5141258" cy="5509200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Introduction : Linking sales and customer service: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Selling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 Serving  Icebreaker 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activity.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Moments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truth.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Ethical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sales practices.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Step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1: Know your stuff and your customer: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Know products and services you sell inside out.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Knowing your market and competition.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Buyer types we deal with.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nd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out your own personality/buyer type.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Step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2: Create the opportunity: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Greeting customer properly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Having a professional introduction 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Discovering customer needs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OPEN Questioning technique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Step </a:t>
            </a: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3: Matching customer needs: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Features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advantages and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benefits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right benefit to the right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customer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Identifying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customer's decision criteria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44129" y="1371414"/>
            <a:ext cx="6096000" cy="2554545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Step 4 : Handle objections and close the sale: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Types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objections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Handling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most common objection "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price“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Handling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objections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model</a:t>
            </a:r>
          </a:p>
          <a:p>
            <a:pPr marL="28575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closing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techniques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Step 5 : After sales and follow-up: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Best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practice post sale follow-up 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actions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leaving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 stone unturned </a:t>
            </a:r>
          </a:p>
          <a:p>
            <a:pPr marL="285750" lvl="0" indent="-285750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Fun 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Reverse brainstorming activity wrap up </a:t>
            </a:r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activity</a:t>
            </a:r>
            <a:endParaRPr lang="en-US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solidFill>
            <a:srgbClr val="FF3399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/>
              <a:t>Outline of topics: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4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631216"/>
          </a:xfrm>
          <a:prstGeom prst="rect">
            <a:avLst/>
          </a:prstGeom>
          <a:solidFill>
            <a:srgbClr val="FF3399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000" b="1" dirty="0" smtClean="0">
              <a:latin typeface="Bookman Old Style" pitchFamily="18" charset="0"/>
            </a:endParaRPr>
          </a:p>
          <a:p>
            <a:pPr fontAlgn="base"/>
            <a:endParaRPr lang="en-IN" sz="2000" b="1" dirty="0" smtClean="0">
              <a:latin typeface="Bookman Old Style" pitchFamily="18" charset="0"/>
            </a:endParaRPr>
          </a:p>
          <a:p>
            <a:pPr fontAlgn="base"/>
            <a:r>
              <a:rPr lang="en-IN" sz="2000" b="1" dirty="0" smtClean="0">
                <a:latin typeface="Bookman Old Style" pitchFamily="18" charset="0"/>
              </a:rPr>
              <a:t>Course </a:t>
            </a:r>
            <a:r>
              <a:rPr lang="en-IN" sz="2000" b="1" dirty="0">
                <a:latin typeface="Bookman Old Style" pitchFamily="18" charset="0"/>
              </a:rPr>
              <a:t>participants will learn how to guide the sales/service conversation efficiently and effectively. They will also learn how to</a:t>
            </a:r>
            <a:r>
              <a:rPr lang="en-IN" sz="2000" b="1" dirty="0" smtClean="0">
                <a:latin typeface="Bookman Old Style" pitchFamily="18" charset="0"/>
              </a:rPr>
              <a:t>:</a:t>
            </a:r>
          </a:p>
          <a:p>
            <a:pPr fontAlgn="base"/>
            <a:endParaRPr lang="en-IN" sz="2000" b="1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9225" y="2088969"/>
            <a:ext cx="4634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Adapt their communication style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Question </a:t>
            </a:r>
            <a:r>
              <a:rPr lang="en-IN" sz="1600" dirty="0">
                <a:latin typeface="Arial" pitchFamily="34" charset="0"/>
                <a:cs typeface="Arial" pitchFamily="34" charset="0"/>
              </a:rPr>
              <a:t>customers around lifestyle needs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>
                <a:latin typeface="Arial" pitchFamily="34" charset="0"/>
                <a:cs typeface="Arial" pitchFamily="34" charset="0"/>
              </a:rPr>
              <a:t> Build trusting, long term relationships</a:t>
            </a:r>
          </a:p>
        </p:txBody>
      </p:sp>
      <p:pic>
        <p:nvPicPr>
          <p:cNvPr id="6" name="Picture 5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11224" y="272540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648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514"/>
            <a:ext cx="12192000" cy="1200329"/>
          </a:xfrm>
          <a:prstGeom prst="rect">
            <a:avLst/>
          </a:prstGeom>
          <a:solidFill>
            <a:srgbClr val="FF3399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algn="ctr" fontAlgn="base"/>
            <a:r>
              <a:rPr lang="en-IN" sz="2400" b="1" dirty="0" smtClean="0">
                <a:latin typeface="Bookman Old Style" pitchFamily="18" charset="0"/>
              </a:rPr>
              <a:t>Training Objective</a:t>
            </a: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1085" y="1665744"/>
            <a:ext cx="11442327" cy="35394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Explain what motivates customers (logical and emotional) to buy or continue to use a product/service.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Explain four personality styles; identify their own style; and, adapt their style to establish rapport with other personality styles.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Follow a simple 5-step sales process that will give them the confidence, energy, and focus they need to become successful retail sales professionals.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Use a powerful sales questioning technique that will enable them to better ask customers around lifestyle needs.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Overcome common objections and close the sale.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IN" sz="1600" dirty="0" smtClean="0">
                <a:latin typeface="Arial" pitchFamily="34" charset="0"/>
                <a:cs typeface="Arial" pitchFamily="34" charset="0"/>
              </a:rPr>
              <a:t>Make the best out of each interaction with every customer.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IN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69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197"/>
            <a:ext cx="12192000" cy="1200329"/>
          </a:xfrm>
          <a:prstGeom prst="rect">
            <a:avLst/>
          </a:prstGeom>
          <a:solidFill>
            <a:srgbClr val="FF3399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base"/>
            <a:endParaRPr lang="en-IN" sz="2400" b="1" dirty="0" smtClean="0">
              <a:latin typeface="Bookman Old Style" pitchFamily="18" charset="0"/>
            </a:endParaRPr>
          </a:p>
          <a:p>
            <a:pPr fontAlgn="base"/>
            <a:r>
              <a:rPr lang="en-IN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TRAINING INFORMATION</a:t>
            </a:r>
            <a:endParaRPr lang="en-IN" sz="2400" b="1" dirty="0" smtClean="0">
              <a:latin typeface="Bookman Old Style" pitchFamily="18" charset="0"/>
            </a:endParaRPr>
          </a:p>
          <a:p>
            <a:pPr fontAlgn="base"/>
            <a:endParaRPr lang="en-IN" sz="2400" b="1" dirty="0">
              <a:latin typeface="Bookman Old Style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492025"/>
              </p:ext>
            </p:extLst>
          </p:nvPr>
        </p:nvGraphicFramePr>
        <p:xfrm>
          <a:off x="658906" y="1553382"/>
          <a:ext cx="10903491" cy="3794135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1026211"/>
                <a:gridCol w="3424765"/>
                <a:gridCol w="6452515"/>
              </a:tblGrid>
              <a:tr h="612769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1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defTabSz="457200" rtl="0" eaLnBrk="1" latinLnBrk="0" hangingPunct="1"/>
                      <a:r>
                        <a:rPr lang="en-IN" sz="1600" kern="1200" dirty="0" smtClean="0"/>
                        <a:t>Course Type</a:t>
                      </a:r>
                      <a:endParaRPr lang="en-IN" sz="16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kern="1200" dirty="0" smtClean="0"/>
                        <a:t>Frontline Retail Selling Skills</a:t>
                      </a:r>
                    </a:p>
                    <a:p>
                      <a:pPr algn="just" defTabSz="457200" rtl="0" eaLnBrk="1" latinLnBrk="0" hangingPunct="1"/>
                      <a:endParaRPr lang="en-IN" sz="1600" b="1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199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2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Target Groups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0" lang="en-IN" sz="1400" kern="1200" dirty="0" smtClean="0">
                        <a:effectLst/>
                      </a:endParaRPr>
                    </a:p>
                    <a:p>
                      <a:r>
                        <a:rPr kumimoji="0" lang="en-IN" sz="1400" kern="1200" dirty="0" smtClean="0">
                          <a:effectLst/>
                        </a:rPr>
                        <a:t>This course is for Retail Sales</a:t>
                      </a:r>
                      <a:r>
                        <a:rPr kumimoji="0" lang="en-IN" sz="1400" kern="1200" baseline="0" dirty="0" smtClean="0">
                          <a:effectLst/>
                        </a:rPr>
                        <a:t> Executive / Supervisors / Leads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769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3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Program</a:t>
                      </a:r>
                      <a:r>
                        <a:rPr lang="en-IN" sz="1400" baseline="0" dirty="0" smtClean="0"/>
                        <a:t> Schedule 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6 </a:t>
                      </a:r>
                      <a:r>
                        <a:rPr lang="en-IN" sz="1400" dirty="0" err="1" smtClean="0"/>
                        <a:t>hrs</a:t>
                      </a:r>
                      <a:r>
                        <a:rPr lang="en-IN" sz="1400" baseline="0" dirty="0" smtClean="0"/>
                        <a:t> </a:t>
                      </a:r>
                      <a:endParaRPr lang="en-IN" sz="14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199"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4.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 smtClean="0"/>
                        <a:t>Proposed</a:t>
                      </a:r>
                      <a:r>
                        <a:rPr lang="en-IN" sz="1400" baseline="0" dirty="0" smtClean="0"/>
                        <a:t> classroom Setup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baseline="0" dirty="0" smtClean="0"/>
                        <a:t>Projector</a:t>
                      </a:r>
                    </a:p>
                    <a:p>
                      <a:r>
                        <a:rPr lang="en-IN" sz="1400" baseline="0" dirty="0" smtClean="0"/>
                        <a:t>White board &amp; Marker Pen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61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Training</a:t>
                      </a:r>
                      <a:r>
                        <a:rPr lang="en-US" sz="1400" baseline="0" dirty="0" smtClean="0"/>
                        <a:t> Fee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Rs</a:t>
                      </a:r>
                      <a:r>
                        <a:rPr lang="en-US" sz="1400" dirty="0" smtClean="0"/>
                        <a:t>. 25,000/- per day (For Maximum 50 Participants)</a:t>
                      </a:r>
                      <a:endParaRPr lang="en-IN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5" name="Picture 4" descr="C:\Users\Rajesh\AppData\Local\Microsoft\Windows\INetCache\Content.Outlook\77VIAXK6\rMines_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81" t="34841" r="24701" b="34308"/>
          <a:stretch/>
        </p:blipFill>
        <p:spPr bwMode="auto">
          <a:xfrm>
            <a:off x="11278459" y="199796"/>
            <a:ext cx="661670" cy="295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545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5619</TotalTime>
  <Words>250</Words>
  <Application>Microsoft Office PowerPoint</Application>
  <PresentationFormat>Custom</PresentationFormat>
  <Paragraphs>77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</dc:creator>
  <cp:lastModifiedBy>Rajesh</cp:lastModifiedBy>
  <cp:revision>130</cp:revision>
  <dcterms:created xsi:type="dcterms:W3CDTF">2014-02-20T04:37:24Z</dcterms:created>
  <dcterms:modified xsi:type="dcterms:W3CDTF">2018-02-28T14:18:08Z</dcterms:modified>
</cp:coreProperties>
</file>